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71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B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E9278C-BB31-4519-8B06-D6CF635EC5FA}" v="15" dt="2024-02-06T02:58:59.5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>
      <p:cViewPr>
        <p:scale>
          <a:sx n="75" d="100"/>
          <a:sy n="75" d="100"/>
        </p:scale>
        <p:origin x="80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6BC7D190-A29E-8217-72A8-89B55D983E79}"/>
              </a:ext>
            </a:extLst>
          </p:cNvPr>
          <p:cNvGrpSpPr/>
          <p:nvPr/>
        </p:nvGrpSpPr>
        <p:grpSpPr>
          <a:xfrm>
            <a:off x="209676" y="1339039"/>
            <a:ext cx="11322290" cy="4192356"/>
            <a:chOff x="1525676" y="3080049"/>
            <a:chExt cx="10349119" cy="3165950"/>
          </a:xfrm>
        </p:grpSpPr>
        <p:sp>
          <p:nvSpPr>
            <p:cNvPr id="5" name="Arrow: Pentagon 4">
              <a:extLst>
                <a:ext uri="{FF2B5EF4-FFF2-40B4-BE49-F238E27FC236}">
                  <a16:creationId xmlns:a16="http://schemas.microsoft.com/office/drawing/2014/main" id="{6A1EE524-E9F7-3048-2203-43ADF2A3D948}"/>
                </a:ext>
              </a:extLst>
            </p:cNvPr>
            <p:cNvSpPr/>
            <p:nvPr/>
          </p:nvSpPr>
          <p:spPr>
            <a:xfrm>
              <a:off x="2347784" y="3135900"/>
              <a:ext cx="1385868" cy="693246"/>
            </a:xfrm>
            <a:prstGeom prst="homePlat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645201">
                <a:spcAft>
                  <a:spcPts val="504"/>
                </a:spcAft>
              </a:pPr>
              <a:r>
                <a:rPr lang="en-AU" sz="1600" b="1" dirty="0">
                  <a:solidFill>
                    <a:srgbClr val="7030A0"/>
                  </a:solidFill>
                  <a:latin typeface="VIC" panose="00000500000000000000" pitchFamily="50" charset="0"/>
                </a:rPr>
                <a:t>About</a:t>
              </a:r>
            </a:p>
          </p:txBody>
        </p:sp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655971D8-0AE7-CB41-2338-DB0B0AD7A965}"/>
                </a:ext>
              </a:extLst>
            </p:cNvPr>
            <p:cNvSpPr/>
            <p:nvPr/>
          </p:nvSpPr>
          <p:spPr>
            <a:xfrm>
              <a:off x="2347784" y="4289499"/>
              <a:ext cx="1385868" cy="736621"/>
            </a:xfrm>
            <a:prstGeom prst="homePlat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645201">
                <a:spcAft>
                  <a:spcPts val="504"/>
                </a:spcAft>
              </a:pPr>
              <a:r>
                <a:rPr lang="en-AU" sz="1600" b="1" kern="1200" dirty="0">
                  <a:solidFill>
                    <a:srgbClr val="7030A0"/>
                  </a:solidFill>
                  <a:latin typeface="VIC" panose="00000500000000000000" pitchFamily="50" charset="0"/>
                  <a:ea typeface="+mn-ea"/>
                  <a:cs typeface="+mn-cs"/>
                </a:rPr>
                <a:t>Audience</a:t>
              </a:r>
              <a:endParaRPr lang="en-AU" sz="1600" b="1" dirty="0">
                <a:solidFill>
                  <a:srgbClr val="7030A0"/>
                </a:solidFill>
                <a:latin typeface="VIC" panose="00000500000000000000" pitchFamily="50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802C94C-728A-B8D6-0AB4-4E0C247A61DF}"/>
                </a:ext>
              </a:extLst>
            </p:cNvPr>
            <p:cNvSpPr txBox="1"/>
            <p:nvPr/>
          </p:nvSpPr>
          <p:spPr>
            <a:xfrm>
              <a:off x="3813381" y="4361117"/>
              <a:ext cx="8061414" cy="862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768096" fontAlgn="base">
                <a:spcAft>
                  <a:spcPts val="504"/>
                </a:spcAft>
              </a:pPr>
              <a:r>
                <a:rPr lang="en-AU" sz="1100" b="1" dirty="0">
                  <a:solidFill>
                    <a:srgbClr val="7030A0"/>
                  </a:solidFill>
                  <a:latin typeface="VIC" panose="00000500000000000000"/>
                </a:rPr>
                <a:t>The event is open to any leader seeking easily accessible expertise and information about the reforms within Victoria’s early childhood education sector</a:t>
              </a:r>
            </a:p>
            <a:p>
              <a:pPr defTabSz="768096" fontAlgn="base">
                <a:spcAft>
                  <a:spcPts val="504"/>
                </a:spcAft>
              </a:pPr>
              <a:r>
                <a:rPr lang="en-AU" sz="1100" dirty="0">
                  <a:latin typeface="VIC" panose="00000500000000000000"/>
                </a:rPr>
                <a:t>This includes approved providers, service managers and administrators, peak bodies, Early Years Managers (EYMs) and committees of management.</a:t>
              </a:r>
              <a:r>
                <a:rPr lang="en-AU" sz="1100" b="1" kern="1200" dirty="0">
                  <a:solidFill>
                    <a:srgbClr val="87189D"/>
                  </a:solidFill>
                  <a:latin typeface="VIC" panose="00000500000000000000"/>
                </a:rPr>
                <a:t> </a:t>
              </a:r>
              <a:endParaRPr lang="en-AU" sz="1200" b="0" i="0" u="none" strike="noStrike" dirty="0">
                <a:effectLst/>
                <a:latin typeface="VIC" panose="0000050000000000000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8929725-C8D9-D2DB-847C-CE3A751A99C6}"/>
                </a:ext>
              </a:extLst>
            </p:cNvPr>
            <p:cNvSpPr txBox="1"/>
            <p:nvPr/>
          </p:nvSpPr>
          <p:spPr>
            <a:xfrm>
              <a:off x="3764608" y="3080049"/>
              <a:ext cx="8083926" cy="122022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defTabSz="768096" fontAlgn="base"/>
              <a:r>
                <a:rPr lang="en-AU" sz="1100" dirty="0">
                  <a:latin typeface="VIC" panose="00000500000000000000"/>
                </a:rPr>
                <a:t>The </a:t>
              </a:r>
              <a:r>
                <a:rPr lang="en-AU" sz="1100" i="1" dirty="0">
                  <a:latin typeface="VIC" panose="00000500000000000000"/>
                </a:rPr>
                <a:t>Best Start, Best Life</a:t>
              </a:r>
              <a:r>
                <a:rPr lang="en-AU" sz="1100" dirty="0">
                  <a:latin typeface="VIC" panose="00000500000000000000"/>
                </a:rPr>
                <a:t> (</a:t>
              </a:r>
              <a:r>
                <a:rPr lang="en-AU" sz="1100" i="1" dirty="0">
                  <a:latin typeface="VIC" panose="00000500000000000000"/>
                </a:rPr>
                <a:t>BSBL</a:t>
              </a:r>
              <a:r>
                <a:rPr lang="en-AU" sz="1100" dirty="0">
                  <a:latin typeface="VIC" panose="00000500000000000000"/>
                </a:rPr>
                <a:t>) Evening Leadership Series are hybrid events designed to provide up to date information and insights on the reforms. They feature a fresh, accessible program delivered by highly regarded guest speakers, including leaders in early childhood education, researchers and leadership experts. </a:t>
              </a:r>
            </a:p>
            <a:p>
              <a:pPr defTabSz="768096" fontAlgn="base"/>
              <a:endParaRPr lang="en-AU" sz="1100" dirty="0">
                <a:latin typeface="VIC" panose="00000500000000000000"/>
              </a:endParaRPr>
            </a:p>
            <a:p>
              <a:pPr defTabSz="768096" fontAlgn="base"/>
              <a:r>
                <a:rPr lang="en-AU" sz="1100" b="1" dirty="0">
                  <a:solidFill>
                    <a:srgbClr val="7030A0"/>
                  </a:solidFill>
                  <a:latin typeface="VIC" panose="00000500000000000000"/>
                </a:rPr>
                <a:t>Those who attend can expect to hear: </a:t>
              </a:r>
            </a:p>
            <a:p>
              <a:pPr defTabSz="768096" fontAlgn="base"/>
              <a:endParaRPr lang="en-AU" sz="1100" b="1" dirty="0">
                <a:solidFill>
                  <a:srgbClr val="7030A0"/>
                </a:solidFill>
                <a:latin typeface="VIC" panose="00000500000000000000"/>
              </a:endParaRPr>
            </a:p>
            <a:p>
              <a:pPr lvl="1" defTabSz="768096" fontAlgn="base"/>
              <a:r>
                <a:rPr lang="en-AU" sz="1100" dirty="0">
                  <a:latin typeface="VIC" panose="00000500000000000000"/>
                </a:rPr>
                <a:t>• insights into the progress of the </a:t>
              </a:r>
              <a:r>
                <a:rPr lang="en-AU" sz="1100" i="1" dirty="0">
                  <a:latin typeface="VIC" panose="00000500000000000000"/>
                </a:rPr>
                <a:t>Best Start, Best Life </a:t>
              </a:r>
              <a:r>
                <a:rPr lang="en-AU" sz="1100" dirty="0">
                  <a:latin typeface="VIC" panose="00000500000000000000"/>
                </a:rPr>
                <a:t>reforms </a:t>
              </a:r>
            </a:p>
            <a:p>
              <a:pPr lvl="1" defTabSz="768096" fontAlgn="base"/>
              <a:r>
                <a:rPr lang="en-AU" sz="1100" dirty="0">
                  <a:latin typeface="VIC" panose="00000500000000000000"/>
                </a:rPr>
                <a:t>• valuable expertise and advice on how to prepare your organisations and teams for change; and </a:t>
              </a:r>
            </a:p>
            <a:p>
              <a:pPr lvl="1" defTabSz="768096" fontAlgn="base"/>
              <a:r>
                <a:rPr lang="en-AU" sz="1100" dirty="0">
                  <a:latin typeface="VIC" panose="00000500000000000000"/>
                </a:rPr>
                <a:t>• the latest information and updates from the department.</a:t>
              </a:r>
              <a:endParaRPr lang="en-AU" sz="1100" b="0" i="0" u="none" strike="noStrike" dirty="0">
                <a:effectLst/>
                <a:latin typeface="VIC" panose="0000050000000000000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D5A29AC-DF02-3C2E-6061-0DFB0F685053}"/>
                </a:ext>
              </a:extLst>
            </p:cNvPr>
            <p:cNvSpPr txBox="1"/>
            <p:nvPr/>
          </p:nvSpPr>
          <p:spPr>
            <a:xfrm>
              <a:off x="3790869" y="5223185"/>
              <a:ext cx="8083926" cy="102281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defTabSz="768096" fontAlgn="base">
                <a:spcAft>
                  <a:spcPts val="504"/>
                </a:spcAft>
              </a:pPr>
              <a:r>
                <a:rPr lang="en-AU" sz="1100" b="1" dirty="0">
                  <a:solidFill>
                    <a:srgbClr val="7030A0"/>
                  </a:solidFill>
                  <a:latin typeface="VIC" panose="00000500000000000000" pitchFamily="50" charset="0"/>
                </a:rPr>
                <a:t>This free hybrid event will be held on Wednesday 6 March 2024, from 6.00-7.00pm</a:t>
              </a:r>
              <a:endParaRPr lang="en-AU" sz="1100" b="1" dirty="0">
                <a:solidFill>
                  <a:srgbClr val="7030A0"/>
                </a:solidFill>
                <a:latin typeface="VIC" panose="00000500000000000000"/>
              </a:endParaRPr>
            </a:p>
            <a:p>
              <a:pPr defTabSz="768096" fontAlgn="base"/>
              <a:r>
                <a:rPr lang="en-AU" sz="1100" dirty="0">
                  <a:latin typeface="VIC" panose="00000500000000000000" pitchFamily="50" charset="0"/>
                </a:rPr>
                <a:t>Register now to attend online or in person. </a:t>
              </a:r>
            </a:p>
            <a:p>
              <a:pPr defTabSz="768096" fontAlgn="base"/>
              <a:r>
                <a:rPr lang="en-AU" sz="1100" dirty="0">
                  <a:latin typeface="VIC" panose="00000500000000000000" pitchFamily="50" charset="0"/>
                </a:rPr>
                <a:t>If attending in person, light refreshments will be served and registration commences from 5:30pm. </a:t>
              </a:r>
            </a:p>
            <a:p>
              <a:pPr defTabSz="768096" fontAlgn="base"/>
              <a:r>
                <a:rPr lang="en-AU" sz="1100" dirty="0">
                  <a:latin typeface="VIC" panose="00000500000000000000" pitchFamily="50" charset="0"/>
                </a:rPr>
                <a:t>Online attendees will receive a weblink via email prior to the event date.</a:t>
              </a:r>
            </a:p>
            <a:p>
              <a:pPr defTabSz="768096" fontAlgn="base"/>
              <a:r>
                <a:rPr lang="en-AU" sz="1100" dirty="0">
                  <a:latin typeface="VIC" panose="00000500000000000000" pitchFamily="50" charset="0"/>
                </a:rPr>
                <a:t>**This event is </a:t>
              </a:r>
              <a:r>
                <a:rPr lang="en-US" sz="1100" dirty="0">
                  <a:latin typeface="VIC" panose="00000500000000000000" pitchFamily="50" charset="0"/>
                </a:rPr>
                <a:t>Auslan interpreted and captioned.</a:t>
              </a:r>
              <a:r>
                <a:rPr lang="en-AU" sz="1100" kern="1200" dirty="0">
                  <a:solidFill>
                    <a:srgbClr val="87189D"/>
                  </a:solidFill>
                  <a:latin typeface="VIC" panose="00000500000000000000" pitchFamily="50" charset="0"/>
                </a:rPr>
                <a:t> </a:t>
              </a:r>
              <a:endParaRPr lang="en-AU" sz="1100" i="0" u="none" strike="noStrike" dirty="0">
                <a:effectLst/>
                <a:latin typeface="VIC" panose="00000500000000000000" pitchFamily="50" charset="0"/>
              </a:endParaRPr>
            </a:p>
          </p:txBody>
        </p:sp>
        <p:pic>
          <p:nvPicPr>
            <p:cNvPr id="11" name="Graphic 10" descr="Target Audience with solid fill">
              <a:extLst>
                <a:ext uri="{FF2B5EF4-FFF2-40B4-BE49-F238E27FC236}">
                  <a16:creationId xmlns:a16="http://schemas.microsoft.com/office/drawing/2014/main" id="{593A6735-171E-2A73-6CE9-949D40578D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526920" y="4370653"/>
              <a:ext cx="619451" cy="586718"/>
            </a:xfrm>
            <a:prstGeom prst="rect">
              <a:avLst/>
            </a:prstGeom>
          </p:spPr>
        </p:pic>
        <p:pic>
          <p:nvPicPr>
            <p:cNvPr id="30" name="Graphic 29" descr="Projector screen with solid fill">
              <a:extLst>
                <a:ext uri="{FF2B5EF4-FFF2-40B4-BE49-F238E27FC236}">
                  <a16:creationId xmlns:a16="http://schemas.microsoft.com/office/drawing/2014/main" id="{2F2052B7-4157-27DD-9B06-967C60F237B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525676" y="3133768"/>
              <a:ext cx="628098" cy="681037"/>
            </a:xfrm>
            <a:prstGeom prst="rect">
              <a:avLst/>
            </a:prstGeom>
          </p:spPr>
        </p:pic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338C9369-0385-C117-349D-9B8093FBED65}"/>
              </a:ext>
            </a:extLst>
          </p:cNvPr>
          <p:cNvSpPr txBox="1"/>
          <p:nvPr/>
        </p:nvSpPr>
        <p:spPr>
          <a:xfrm>
            <a:off x="0" y="69712"/>
            <a:ext cx="117868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68096" fontAlgn="base">
              <a:spcAft>
                <a:spcPts val="504"/>
              </a:spcAft>
            </a:pPr>
            <a:r>
              <a:rPr lang="en-AU" sz="2400" b="1" dirty="0">
                <a:solidFill>
                  <a:srgbClr val="7030A0"/>
                </a:solidFill>
                <a:latin typeface="VIC" panose="00000500000000000000"/>
              </a:rPr>
              <a:t>The Department of Education invites early childhood education leaders to register for the inaugural </a:t>
            </a:r>
            <a:r>
              <a:rPr lang="en-AU" sz="2400" b="1" i="1" dirty="0">
                <a:solidFill>
                  <a:srgbClr val="7030A0"/>
                </a:solidFill>
                <a:latin typeface="VIC" panose="00000500000000000000"/>
              </a:rPr>
              <a:t>Best Start, Best Life </a:t>
            </a:r>
            <a:r>
              <a:rPr lang="en-AU" sz="2400" b="1" dirty="0">
                <a:solidFill>
                  <a:srgbClr val="7030A0"/>
                </a:solidFill>
                <a:latin typeface="VIC" panose="00000500000000000000"/>
              </a:rPr>
              <a:t>Evening Leadership Series event, Leading for Impact</a:t>
            </a:r>
            <a:endParaRPr lang="en-AU" sz="2400" b="0" i="0" u="none" strike="noStrike" dirty="0">
              <a:solidFill>
                <a:srgbClr val="7030A0"/>
              </a:solidFill>
              <a:effectLst/>
              <a:latin typeface="VIC" panose="00000500000000000000"/>
            </a:endParaRPr>
          </a:p>
        </p:txBody>
      </p:sp>
      <p:sp>
        <p:nvSpPr>
          <p:cNvPr id="3" name="Arrow: Pentagon 2">
            <a:extLst>
              <a:ext uri="{FF2B5EF4-FFF2-40B4-BE49-F238E27FC236}">
                <a16:creationId xmlns:a16="http://schemas.microsoft.com/office/drawing/2014/main" id="{9EECEAA9-8669-9A61-34CE-2248974C04EE}"/>
              </a:ext>
            </a:extLst>
          </p:cNvPr>
          <p:cNvSpPr/>
          <p:nvPr/>
        </p:nvSpPr>
        <p:spPr>
          <a:xfrm>
            <a:off x="1109090" y="4293959"/>
            <a:ext cx="1604185" cy="975433"/>
          </a:xfrm>
          <a:prstGeom prst="homePlat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45201">
              <a:spcAft>
                <a:spcPts val="504"/>
              </a:spcAft>
            </a:pPr>
            <a:r>
              <a:rPr lang="en-AU" sz="1600" b="1" kern="1200" dirty="0">
                <a:solidFill>
                  <a:srgbClr val="7030A0"/>
                </a:solidFill>
                <a:latin typeface="VIC" panose="00000500000000000000" pitchFamily="50" charset="0"/>
                <a:ea typeface="+mn-ea"/>
                <a:cs typeface="+mn-cs"/>
              </a:rPr>
              <a:t>Event Details</a:t>
            </a:r>
            <a:endParaRPr lang="en-AU" sz="1600" b="1" dirty="0">
              <a:solidFill>
                <a:srgbClr val="7030A0"/>
              </a:solidFill>
              <a:latin typeface="VIC" panose="00000500000000000000" pitchFamily="50" charset="0"/>
            </a:endParaRPr>
          </a:p>
        </p:txBody>
      </p:sp>
      <p:pic>
        <p:nvPicPr>
          <p:cNvPr id="4" name="Graphic 3" descr="Clipboard outline">
            <a:extLst>
              <a:ext uri="{FF2B5EF4-FFF2-40B4-BE49-F238E27FC236}">
                <a16:creationId xmlns:a16="http://schemas.microsoft.com/office/drawing/2014/main" id="{3E974E2E-EDBE-8E1D-21A2-DE565351F477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743" y="4293959"/>
            <a:ext cx="857124" cy="85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918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E09C2E0A1963448B0D1400EDB8FA50" ma:contentTypeVersion="13" ma:contentTypeDescription="Create a new document." ma:contentTypeScope="" ma:versionID="4ad86118f333fecd09739dae8bc252f4">
  <xsd:schema xmlns:xsd="http://www.w3.org/2001/XMLSchema" xmlns:xs="http://www.w3.org/2001/XMLSchema" xmlns:p="http://schemas.microsoft.com/office/2006/metadata/properties" xmlns:ns2="4d04bf38-04c8-47cf-88d3-4ddd5e4b27c7" xmlns:ns3="ef0f4387-0239-443a-98dc-6a171a946c93" targetNamespace="http://schemas.microsoft.com/office/2006/metadata/properties" ma:root="true" ma:fieldsID="996b34dfd7b8f756e9f56263786a7360" ns2:_="" ns3:_="">
    <xsd:import namespace="4d04bf38-04c8-47cf-88d3-4ddd5e4b27c7"/>
    <xsd:import namespace="ef0f4387-0239-443a-98dc-6a171a946c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4bf38-04c8-47cf-88d3-4ddd5e4b27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0b607bbe-9751-46d3-ac86-39dfe31413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0f4387-0239-443a-98dc-6a171a946c9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d5ed0066-e42e-4fed-a1f3-3318d1cf57c5}" ma:internalName="TaxCatchAll" ma:showField="CatchAllData" ma:web="ef0f4387-0239-443a-98dc-6a171a946c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d04bf38-04c8-47cf-88d3-4ddd5e4b27c7">
      <Terms xmlns="http://schemas.microsoft.com/office/infopath/2007/PartnerControls"/>
    </lcf76f155ced4ddcb4097134ff3c332f>
    <TaxCatchAll xmlns="ef0f4387-0239-443a-98dc-6a171a946c9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7633F5-76E0-4FD2-A848-F73D9A1701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04bf38-04c8-47cf-88d3-4ddd5e4b27c7"/>
    <ds:schemaRef ds:uri="ef0f4387-0239-443a-98dc-6a171a946c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7278F4-37A6-46FF-8684-460CE68E14A7}">
  <ds:schemaRefs>
    <ds:schemaRef ds:uri="http://purl.org/dc/dcmitype/"/>
    <ds:schemaRef ds:uri="http://schemas.microsoft.com/office/2006/metadata/properties"/>
    <ds:schemaRef ds:uri="http://schemas.openxmlformats.org/package/2006/metadata/core-properties"/>
    <ds:schemaRef ds:uri="ef0f4387-0239-443a-98dc-6a171a946c93"/>
    <ds:schemaRef ds:uri="http://schemas.microsoft.com/office/2006/documentManagement/types"/>
    <ds:schemaRef ds:uri="4d04bf38-04c8-47cf-88d3-4ddd5e4b27c7"/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40F9A9A-7D1E-4D46-AE60-90F738F780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619</TotalTime>
  <Words>242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Edwina Silcox</dc:creator>
  <cp:lastModifiedBy>Edwina Silcox</cp:lastModifiedBy>
  <cp:revision>61</cp:revision>
  <dcterms:created xsi:type="dcterms:W3CDTF">2013-07-15T20:26:40Z</dcterms:created>
  <dcterms:modified xsi:type="dcterms:W3CDTF">2024-02-06T06:58:20Z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0x010100D0E09C2E0A1963448B0D1400EDB8FA50</vt:lpwstr>
  </property>
  <property fmtid="{D5CDD505-2E9C-101B-9397-08002B2CF9AE}" pid="3" name="MediaServiceImageTags">
    <vt:lpwstr/>
  </property>
</Properties>
</file>